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c2c4f70ea_1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c2c4f70e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- 12.5 - 2.5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used - 80 - 20k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2c4f70ea_1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c2c4f70ea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- 12.5 - 2.5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used - 80 - 20k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2c4f70ea_1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2c4f70e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- 12.5 - 2.5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used - 80 - 20k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c2c4f70ea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c2c4f70e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c2c4f70e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c2c4f70e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2c4f70ea_1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c2c4f70ea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c2c4f70ea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c2c4f70ea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c2c4f70ea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c2c4f70ea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c2c4f70ea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c2c4f70ea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c2c4f70ea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c2c4f70ea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c2c4f70ea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c2c4f70e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c2c4f70ea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c2c4f70e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2c4f70ea_1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2c4f70ea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- 12.5 - 2.5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used - 80 - 20k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c2c4f70ea_1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c2c4f70e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- 12.5 - 2.5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used - 80 - 20k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500">
                <a:latin typeface="Proxima Nova"/>
                <a:ea typeface="Proxima Nova"/>
                <a:cs typeface="Proxima Nova"/>
                <a:sym typeface="Proxima Nova"/>
              </a:rPr>
              <a:t>CitiBike: Case for Last-Mile Connectivity in the NYC MTA System </a:t>
            </a:r>
            <a:endParaRPr b="1" sz="5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Aanvi Goel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4294967295" type="title"/>
          </p:nvPr>
        </p:nvSpPr>
        <p:spPr>
          <a:xfrm>
            <a:off x="222600" y="23970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Station Locations</a:t>
            </a:r>
            <a:endParaRPr/>
          </a:p>
        </p:txBody>
      </p:sp>
      <p:sp>
        <p:nvSpPr>
          <p:cNvPr id="134" name="Google Shape;134;p22"/>
          <p:cNvSpPr txBox="1"/>
          <p:nvPr>
            <p:ph idx="4294967295" type="body"/>
          </p:nvPr>
        </p:nvSpPr>
        <p:spPr>
          <a:xfrm>
            <a:off x="952050" y="1873850"/>
            <a:ext cx="3475200" cy="516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Stations with Least Daily Exits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85350" y="2653200"/>
            <a:ext cx="393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Setting the filter radius = 1 mile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MTA Stations are in Green with a radius marker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nearest CitiBike stations for each MTA station are plotted in Blue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2455" l="8998" r="15065" t="2721"/>
          <a:stretch/>
        </p:blipFill>
        <p:spPr>
          <a:xfrm>
            <a:off x="5205600" y="14850"/>
            <a:ext cx="393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25" y="1046950"/>
            <a:ext cx="6826825" cy="3423975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3"/>
          <p:cNvSpPr/>
          <p:nvPr/>
        </p:nvSpPr>
        <p:spPr>
          <a:xfrm>
            <a:off x="2965925" y="3493525"/>
            <a:ext cx="1185000" cy="635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 flipH="1">
            <a:off x="4239450" y="2381750"/>
            <a:ext cx="1368300" cy="1038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3"/>
          <p:cNvSpPr txBox="1"/>
          <p:nvPr>
            <p:ph idx="4294967295" type="body"/>
          </p:nvPr>
        </p:nvSpPr>
        <p:spPr>
          <a:xfrm>
            <a:off x="243450" y="301450"/>
            <a:ext cx="479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Spotlight: </a:t>
            </a:r>
            <a:r>
              <a:rPr b="1" lang="en" sz="2000">
                <a:solidFill>
                  <a:schemeClr val="dk1"/>
                </a:solidFill>
              </a:rPr>
              <a:t>Stations with Least Daily Exits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6489" l="0" r="6437" t="0"/>
          <a:stretch/>
        </p:blipFill>
        <p:spPr>
          <a:xfrm>
            <a:off x="4874150" y="2218275"/>
            <a:ext cx="3943950" cy="25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7694000" y="1818075"/>
            <a:ext cx="11241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Bronx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5356" l="4382" r="6004" t="0"/>
          <a:stretch/>
        </p:blipFill>
        <p:spPr>
          <a:xfrm>
            <a:off x="356550" y="340925"/>
            <a:ext cx="4395599" cy="26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356550" y="3002550"/>
            <a:ext cx="1842000" cy="400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Brooklyn and Queens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229225" y="209425"/>
            <a:ext cx="877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Conclusions</a:t>
            </a:r>
            <a:endParaRPr sz="4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45250" y="1209525"/>
            <a:ext cx="6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916275" y="904725"/>
            <a:ext cx="704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arenR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Areas further away from city-center, have fewer CitiBike stations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arenR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CitiBike Stations in boroughs such as Bronx, Brooklyn and Queens have &gt;1 mile distance between the MTA stations and CitiBike stations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068675" y="3024125"/>
            <a:ext cx="704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improve the commuter experience and CitiBike ridership: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→ CitiBike should build new bike stations in low-presence areas such as Bronx, Brooklyn and Queens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→ For the areas with existing CitiBike stations, CitiBike should increase the number of stations to be within 0.5 miles of the MTA stations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295950" y="2207525"/>
            <a:ext cx="877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Recommendations</a:t>
            </a:r>
            <a:endParaRPr sz="4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229225" y="209425"/>
            <a:ext cx="8772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Future Work</a:t>
            </a:r>
            <a:endParaRPr sz="4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745250" y="1209525"/>
            <a:ext cx="6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916275" y="1285725"/>
            <a:ext cx="704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Analyze Citi Bike station/vehicle status data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 analyze current bike availability per CitiBike station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This data can be combined with the analysis on MTA Station ridership improve capacity based on day of week &amp; time of day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669050" y="4062675"/>
            <a:ext cx="79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Link to CitiBike Data: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https://github.com/NABSA/gbfs/blob/master/gbfs.md#geofencing_zonesjson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90250" y="526350"/>
            <a:ext cx="652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APPENDIX</a:t>
            </a:r>
            <a:endParaRPr sz="3600"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496875" y="510325"/>
            <a:ext cx="807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verage"/>
                <a:ea typeface="Average"/>
                <a:cs typeface="Average"/>
                <a:sym typeface="Average"/>
              </a:rPr>
              <a:t>Data Cleaning Process: </a:t>
            </a:r>
            <a:endParaRPr b="1"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Correcting negative counters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Removing rows with overflow counters as they were smaller in number and had minimal impact if dropped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17750" y="2041275"/>
            <a:ext cx="746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#Based on the above data there are 2 anomalies - 1) Negative counters 2) Counter overflow 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#Taking the abs of DAILIY EXIT values for the turnstiles that are counting in reverse 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mta_daily_exits['DAILY_EXITS']=abs(mta_daily_exits.DAILY_EXITS)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#Since the numbers of rows with counter overflow is relatively low, I have decided to drop the rows with counts&gt;5000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mta_daily_exits=mta_daily_exits[mta_daily_exits.DAILY_EXITS &lt; 5000]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mta_daily_exits.DAILY_EXITS.describe()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430575" y="418925"/>
            <a:ext cx="800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Dropping the ‘bad’ counters - defined as counters which may have malfunctioned and did not increase count over the duration of days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Dropping data from TRAM between Manhattan st and Roosevelt Island St to only consider sunway data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568950" y="2394850"/>
            <a:ext cx="800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#There are 2 stations for the Tram between Manhattan and Roosevelt Island. We'll also remove these two rows. 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tram=mta_daily_exits['C/A'].isin(['TRAM1','TRAM2'])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mta_daily_exits=mta_daily_exits[~tram]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75" y="648075"/>
            <a:ext cx="7397874" cy="40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13250" y="196000"/>
            <a:ext cx="8490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#Finding respective matches for STation names in the MTA Turnstile Data and the MTA Station Data </a:t>
            </a:r>
            <a:r>
              <a:rPr lang="en" sz="1200"/>
              <a:t>using FuzzyWuzzy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https://www.geeksforgeeks.org/how-to-do-fuzzy-matching-on-pandas-dataframe-column-using-python/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match1 = []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match2 = []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p= []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list1 = station_to_date.STATION.tolist()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list2 = station_loc_data.STOP_NAME.tolist()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threshold = 50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for i in list1: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match1.append(process.extractOne(i, list2, scorer=fuzz.ratio))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station_to_date['MATCHES'] = match1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for j in station_to_date['MATCHES']: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if j[1] &gt;= threshold: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    p.append(j[0])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        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match2.append(','.join(p))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p= []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    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</a:rPr>
              <a:t>station_to_date['MATCHES'] = match2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457275"/>
            <a:ext cx="8093700" cy="26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Metropolitan Transport Authority serves as a daily ridership of more than 5 million and connects 472 subway stations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commuters occasionally require a second mode of transportation to reach their destination, also known as the last-mile connectivity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90950" y="305425"/>
            <a:ext cx="8393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sz="4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238200" y="201450"/>
            <a:ext cx="8667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#Creating an algorithm using the Haversine formula to find distances between MTA Stations and Nearest 3 CitiBike stations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import haversine as hs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from haversine import Unit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def get_distances(df1, df2):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dist_df=pd.DataFrame()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for i,row1 in df1.iterrows():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for j,row2 in df2.iterrows():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loc1 = [row1['LAT'], row1['LONG']]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loc2 = [row2['lat'], row2['lon']]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dist= hs.haversine(loc1,loc2, unit=Unit.MILES)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df2.at[j,'dist']=dist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df2.at[j,'station_name'] = row1['STATION']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    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dist_append= df2.sort_values(by=['dist'])[0:3]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dist_df=pd.concat([dist_df,dist_append], ignore_index=True)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    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rPr>
              <a:t>    return dist_df</a:t>
            </a:r>
            <a:endParaRPr sz="1200">
              <a:solidFill>
                <a:srgbClr val="1C458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652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sz="4200"/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Evaluate the viability of CitiBike to improve the last-mile connectivity for the MTA system</a:t>
            </a:r>
            <a:endParaRPr sz="3000"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94125" y="232800"/>
            <a:ext cx="47049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95650" y="1099675"/>
            <a:ext cx="26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MTA Turnstile Data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14" y="1840300"/>
            <a:ext cx="8000374" cy="24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37475" y="366575"/>
            <a:ext cx="26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2.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MTA Station Data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63" y="1391750"/>
            <a:ext cx="8331874" cy="2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337475" y="366575"/>
            <a:ext cx="26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3. CitiBike Data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50" y="1071551"/>
            <a:ext cx="8106102" cy="34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Methodology</a:t>
            </a:r>
            <a:endParaRPr sz="4900"/>
          </a:p>
        </p:txBody>
      </p:sp>
      <p:sp>
        <p:nvSpPr>
          <p:cNvPr id="101" name="Google Shape;101;p19"/>
          <p:cNvSpPr/>
          <p:nvPr/>
        </p:nvSpPr>
        <p:spPr>
          <a:xfrm>
            <a:off x="471850" y="1936200"/>
            <a:ext cx="2769600" cy="21528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2324700" y="1936200"/>
            <a:ext cx="2769600" cy="21528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153500" y="1936200"/>
            <a:ext cx="2769600" cy="21528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1547775" y="2581650"/>
            <a:ext cx="133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665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Data Cleaning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336050" y="2429250"/>
            <a:ext cx="1435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Analyzing MTA Trends 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127150" y="2598600"/>
            <a:ext cx="173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Visualizing MTA Data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5982300" y="1936200"/>
            <a:ext cx="2769600" cy="21528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7017900" y="2259300"/>
            <a:ext cx="1435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Finding Nearest CitiBike Stations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Ridership Trends</a:t>
            </a:r>
            <a:endParaRPr/>
          </a:p>
        </p:txBody>
      </p:sp>
      <p:sp>
        <p:nvSpPr>
          <p:cNvPr id="115" name="Google Shape;115;p20"/>
          <p:cNvSpPr txBox="1"/>
          <p:nvPr>
            <p:ph idx="4294967295" type="body"/>
          </p:nvPr>
        </p:nvSpPr>
        <p:spPr>
          <a:xfrm>
            <a:off x="433800" y="1046525"/>
            <a:ext cx="36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Stations with Most Daily Exits</a:t>
            </a:r>
            <a:endParaRPr sz="1600"/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5131500" y="1017725"/>
            <a:ext cx="36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Stations with Least Daily Exits</a:t>
            </a:r>
            <a:endParaRPr sz="16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00" y="1635200"/>
            <a:ext cx="2966707" cy="3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4228" l="0" r="4988" t="2217"/>
          <a:stretch/>
        </p:blipFill>
        <p:spPr>
          <a:xfrm>
            <a:off x="5412825" y="1602825"/>
            <a:ext cx="3034875" cy="33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4294967295" type="title"/>
          </p:nvPr>
        </p:nvSpPr>
        <p:spPr>
          <a:xfrm>
            <a:off x="222600" y="23970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Station Locations</a:t>
            </a:r>
            <a:endParaRPr/>
          </a:p>
        </p:txBody>
      </p:sp>
      <p:sp>
        <p:nvSpPr>
          <p:cNvPr id="125" name="Google Shape;125;p21"/>
          <p:cNvSpPr txBox="1"/>
          <p:nvPr>
            <p:ph idx="4294967295" type="body"/>
          </p:nvPr>
        </p:nvSpPr>
        <p:spPr>
          <a:xfrm>
            <a:off x="1028250" y="1873850"/>
            <a:ext cx="3100200" cy="516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Stations with Most Daily Exits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175" y="0"/>
            <a:ext cx="3888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685350" y="2653200"/>
            <a:ext cx="393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Setting the filter radius = 0.5 miles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MTA Stations are in Orange with a radius marker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nearest CitiBike stations for each MTA station are plotted in Blue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